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6" r:id="rId1"/>
  </p:sldMasterIdLst>
  <p:notesMasterIdLst>
    <p:notesMasterId r:id="rId12"/>
  </p:notesMasterIdLst>
  <p:handoutMasterIdLst>
    <p:handoutMasterId r:id="rId13"/>
  </p:handoutMasterIdLst>
  <p:sldIdLst>
    <p:sldId id="265" r:id="rId2"/>
    <p:sldId id="266" r:id="rId3"/>
    <p:sldId id="267" r:id="rId4"/>
    <p:sldId id="269" r:id="rId5"/>
    <p:sldId id="277" r:id="rId6"/>
    <p:sldId id="270" r:id="rId7"/>
    <p:sldId id="276" r:id="rId8"/>
    <p:sldId id="275" r:id="rId9"/>
    <p:sldId id="278" r:id="rId10"/>
    <p:sldId id="272" r:id="rId11"/>
  </p:sldIdLst>
  <p:sldSz cx="9144000" cy="5715000" type="screen16x10"/>
  <p:notesSz cx="7099300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ECF4"/>
    <a:srgbClr val="F5D800"/>
    <a:srgbClr val="DA6900"/>
    <a:srgbClr val="CF3C00"/>
    <a:srgbClr val="DCDCDC"/>
    <a:srgbClr val="0000FF"/>
    <a:srgbClr val="ADE6C7"/>
    <a:srgbClr val="00682F"/>
    <a:srgbClr val="549E39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9" autoAdjust="0"/>
    <p:restoredTop sz="95701" autoAdjust="0"/>
  </p:normalViewPr>
  <p:slideViewPr>
    <p:cSldViewPr snapToGrid="0" snapToObjects="1">
      <p:cViewPr varScale="1">
        <p:scale>
          <a:sx n="101" d="100"/>
          <a:sy n="101" d="100"/>
        </p:scale>
        <p:origin x="516" y="7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2003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1134" y="-1137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r">
              <a:defRPr sz="1300"/>
            </a:lvl1pPr>
          </a:lstStyle>
          <a:p>
            <a:fld id="{A3A710CB-D68B-4ECD-B63A-D37A0FE5AD8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r">
              <a:defRPr sz="1300"/>
            </a:lvl1pPr>
          </a:lstStyle>
          <a:p>
            <a:fld id="{B762B09C-F1B7-4164-956F-C5078A3434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01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r">
              <a:defRPr sz="1300"/>
            </a:lvl1pPr>
          </a:lstStyle>
          <a:p>
            <a:fld id="{C5935D1E-0D47-4659-BF7E-E3FE532ABDF4}" type="datetimeFigureOut">
              <a:rPr lang="it-IT" smtClean="0"/>
              <a:pPr/>
              <a:t>05/04/2018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768350"/>
            <a:ext cx="6134100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6" tIns="49518" rIns="99036" bIns="49518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36" tIns="49518" rIns="99036" bIns="49518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r">
              <a:defRPr sz="1300"/>
            </a:lvl1pPr>
          </a:lstStyle>
          <a:p>
            <a:fld id="{7294955F-7AD0-49A9-94B1-62B5205F5FF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80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zion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/>
          <p:cNvSpPr/>
          <p:nvPr userDrawn="1"/>
        </p:nvSpPr>
        <p:spPr>
          <a:xfrm>
            <a:off x="83371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itchFamily="34" charset="0"/>
            </a:endParaRPr>
          </a:p>
        </p:txBody>
      </p:sp>
      <p:cxnSp>
        <p:nvCxnSpPr>
          <p:cNvPr id="6" name="Connettore 1 5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35983"/>
            <a:ext cx="436692" cy="436692"/>
          </a:xfrm>
          <a:prstGeom prst="rect">
            <a:avLst/>
          </a:prstGeom>
        </p:spPr>
      </p:pic>
      <p:sp>
        <p:nvSpPr>
          <p:cNvPr id="8" name="Titolo 23"/>
          <p:cNvSpPr txBox="1">
            <a:spLocks/>
          </p:cNvSpPr>
          <p:nvPr userDrawn="1"/>
        </p:nvSpPr>
        <p:spPr>
          <a:xfrm>
            <a:off x="645032" y="5394346"/>
            <a:ext cx="4948943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it-IT" sz="1300" i="1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Project: Mass </a:t>
            </a:r>
            <a:r>
              <a:rPr lang="it-IT" sz="1300" i="1" dirty="0" err="1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Segmentation</a:t>
            </a:r>
            <a:r>
              <a:rPr lang="it-IT" sz="1300" i="1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– A.A. 2017-2018 | Alessandro Bria</a:t>
            </a:r>
          </a:p>
        </p:txBody>
      </p:sp>
      <p:sp>
        <p:nvSpPr>
          <p:cNvPr id="9" name="Rettangolo 8"/>
          <p:cNvSpPr/>
          <p:nvPr userDrawn="1"/>
        </p:nvSpPr>
        <p:spPr>
          <a:xfrm>
            <a:off x="8472023" y="5394348"/>
            <a:ext cx="64129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DB0A777A-9A85-4BE0-9226-44B443F7F57B}" type="slidenum">
              <a:rPr lang="en-US" sz="1200" smtClean="0">
                <a:solidFill>
                  <a:srgbClr val="085091"/>
                </a:solidFill>
                <a:latin typeface="Trebuchet MS" pitchFamily="34" charset="0"/>
              </a:rPr>
              <a:t>‹N›</a:t>
            </a:fld>
            <a:r>
              <a:rPr lang="en-US" sz="1200" dirty="0" smtClean="0">
                <a:solidFill>
                  <a:srgbClr val="085091"/>
                </a:solidFill>
                <a:latin typeface="Trebuchet MS" pitchFamily="34" charset="0"/>
              </a:rPr>
              <a:t>/10</a:t>
            </a:r>
            <a:endParaRPr lang="en-US" sz="1400" dirty="0">
              <a:solidFill>
                <a:srgbClr val="085091"/>
              </a:solidFill>
              <a:latin typeface="Trebuchet MS" pitchFamily="34" charset="0"/>
            </a:endParaRPr>
          </a:p>
        </p:txBody>
      </p:sp>
      <p:sp>
        <p:nvSpPr>
          <p:cNvPr id="15" name="Titolo 14"/>
          <p:cNvSpPr>
            <a:spLocks noGrp="1"/>
          </p:cNvSpPr>
          <p:nvPr>
            <p:ph type="title" hasCustomPrompt="1"/>
          </p:nvPr>
        </p:nvSpPr>
        <p:spPr>
          <a:xfrm>
            <a:off x="628650" y="178627"/>
            <a:ext cx="7886700" cy="504389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latin typeface="Trebuchet MS" panose="020B0603020202020204" pitchFamily="34" charset="0"/>
              </a:defRPr>
            </a:lvl1pPr>
          </a:lstStyle>
          <a:p>
            <a:r>
              <a:rPr lang="it-IT" dirty="0" smtClean="0"/>
              <a:t>Titolo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erciz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7"/>
          <p:cNvSpPr txBox="1">
            <a:spLocks/>
          </p:cNvSpPr>
          <p:nvPr userDrawn="1"/>
        </p:nvSpPr>
        <p:spPr>
          <a:xfrm>
            <a:off x="0" y="120746"/>
            <a:ext cx="9147470" cy="582203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76000"/>
            </a:schemeClr>
          </a:solidFill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400" b="0" kern="1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rgbClr val="A4A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6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rgbClr val="A4A4A4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403342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Project: Mass </a:t>
            </a:r>
            <a:r>
              <a:rPr lang="it-IT" sz="13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Segmentation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/10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algn="just">
              <a:spcAft>
                <a:spcPts val="300"/>
              </a:spcAft>
              <a:buClr>
                <a:srgbClr val="A4A4A4"/>
              </a:buClr>
              <a:defRPr sz="2000">
                <a:latin typeface="Calibri Light" panose="020F0302020204030204" pitchFamily="34" charset="0"/>
              </a:defRPr>
            </a:lvl1pPr>
            <a:lvl2pPr marL="640080" indent="-246888" algn="just">
              <a:spcAft>
                <a:spcPts val="300"/>
              </a:spcAft>
              <a:buClr>
                <a:srgbClr val="A4A4A4"/>
              </a:buClr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 algn="just">
              <a:spcAft>
                <a:spcPts val="300"/>
              </a:spcAft>
              <a:buClr>
                <a:srgbClr val="A4A4A4"/>
              </a:buClr>
              <a:buFont typeface="Wingdings" panose="05000000000000000000" pitchFamily="2" charset="2"/>
              <a:buChar char="§"/>
              <a:defRPr sz="16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-3470" y="120746"/>
            <a:ext cx="9147470" cy="58220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>
              <a:defRPr sz="2800" b="0">
                <a:solidFill>
                  <a:schemeClr val="tx1"/>
                </a:solidFill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it-IT" smtClean="0"/>
              <a:t>Fare clic qui per inserire il titolo</a:t>
            </a:r>
            <a:endParaRPr lang="it-IT" dirty="0"/>
          </a:p>
        </p:txBody>
      </p:sp>
      <p:cxnSp>
        <p:nvCxnSpPr>
          <p:cNvPr id="15" name="Connettore 1 14"/>
          <p:cNvCxnSpPr/>
          <p:nvPr userDrawn="1"/>
        </p:nvCxnSpPr>
        <p:spPr>
          <a:xfrm flipV="1">
            <a:off x="-3470" y="120746"/>
            <a:ext cx="914747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 userDrawn="1"/>
        </p:nvCxnSpPr>
        <p:spPr>
          <a:xfrm flipV="1">
            <a:off x="-3470" y="702949"/>
            <a:ext cx="914747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658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7"/>
          <p:cNvSpPr txBox="1">
            <a:spLocks/>
          </p:cNvSpPr>
          <p:nvPr userDrawn="1"/>
        </p:nvSpPr>
        <p:spPr>
          <a:xfrm>
            <a:off x="0" y="120746"/>
            <a:ext cx="9147470" cy="582203"/>
          </a:xfrm>
          <a:prstGeom prst="roundRect">
            <a:avLst>
              <a:gd name="adj" fmla="val 0"/>
            </a:avLst>
          </a:prstGeom>
          <a:solidFill>
            <a:srgbClr val="3F8CD1"/>
          </a:solidFill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400" b="0" kern="1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317617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Project: Mass </a:t>
            </a:r>
            <a:r>
              <a:rPr lang="it-IT" sz="13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Segmentation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/10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algn="just">
              <a:spcAft>
                <a:spcPts val="300"/>
              </a:spcAft>
              <a:buClr>
                <a:schemeClr val="accent1"/>
              </a:buClr>
              <a:defRPr sz="2000">
                <a:latin typeface="Calibri Light" panose="020F0302020204030204" pitchFamily="34" charset="0"/>
              </a:defRPr>
            </a:lvl1pPr>
            <a:lvl2pPr marL="640080" indent="-246888" algn="just">
              <a:spcAft>
                <a:spcPts val="300"/>
              </a:spcAft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 algn="just">
              <a:spcAft>
                <a:spcPts val="300"/>
              </a:spcAft>
              <a:buFont typeface="Wingdings" panose="05000000000000000000" pitchFamily="2" charset="2"/>
              <a:buChar char="§"/>
              <a:defRPr sz="16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dirty="0" smtClean="0"/>
              <a:t>Fare clic per modificare stili del testo </a:t>
            </a:r>
            <a:r>
              <a:rPr lang="it-IT" smtClean="0"/>
              <a:t>dello schem</a:t>
            </a:r>
          </a:p>
          <a:p>
            <a:pPr lvl="0"/>
            <a:r>
              <a:rPr lang="it-IT" smtClean="0"/>
              <a:t>a</a:t>
            </a:r>
            <a:endParaRPr lang="it-IT" dirty="0" smtClean="0"/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-3470" y="120746"/>
            <a:ext cx="9147470" cy="58220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>
              <a:defRPr sz="24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it-IT" smtClean="0"/>
              <a:t>Fare clic qui per inserire il titolo</a:t>
            </a:r>
            <a:endParaRPr lang="it-IT" dirty="0"/>
          </a:p>
        </p:txBody>
      </p:sp>
      <p:cxnSp>
        <p:nvCxnSpPr>
          <p:cNvPr id="15" name="Connettore 1 14"/>
          <p:cNvCxnSpPr/>
          <p:nvPr userDrawn="1"/>
        </p:nvCxnSpPr>
        <p:spPr>
          <a:xfrm flipV="1">
            <a:off x="-3470" y="120746"/>
            <a:ext cx="9147470" cy="0"/>
          </a:xfrm>
          <a:prstGeom prst="line">
            <a:avLst/>
          </a:prstGeom>
          <a:ln w="28575">
            <a:solidFill>
              <a:srgbClr val="085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 userDrawn="1"/>
        </p:nvCxnSpPr>
        <p:spPr>
          <a:xfrm flipV="1">
            <a:off x="-3470" y="702949"/>
            <a:ext cx="9147470" cy="0"/>
          </a:xfrm>
          <a:prstGeom prst="line">
            <a:avLst/>
          </a:prstGeom>
          <a:ln w="28575">
            <a:solidFill>
              <a:srgbClr val="085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tto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298567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Project: Mass </a:t>
            </a:r>
            <a:r>
              <a:rPr lang="it-IT" sz="13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Segmentation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/10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9" name="Titolo 14"/>
          <p:cNvSpPr>
            <a:spLocks noGrp="1"/>
          </p:cNvSpPr>
          <p:nvPr>
            <p:ph type="title" hasCustomPrompt="1"/>
          </p:nvPr>
        </p:nvSpPr>
        <p:spPr>
          <a:xfrm>
            <a:off x="628650" y="178627"/>
            <a:ext cx="7886700" cy="504389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solidFill>
                  <a:srgbClr val="0C5AA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it-IT" dirty="0" smtClean="0"/>
              <a:t>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51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9" r:id="rId2"/>
    <p:sldLayoutId id="2147483758" r:id="rId3"/>
    <p:sldLayoutId id="2147483760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ttotitolo 24"/>
          <p:cNvSpPr txBox="1">
            <a:spLocks/>
          </p:cNvSpPr>
          <p:nvPr/>
        </p:nvSpPr>
        <p:spPr>
          <a:xfrm>
            <a:off x="447997" y="307074"/>
            <a:ext cx="8309377" cy="5069597"/>
          </a:xfrm>
          <a:prstGeom prst="rect">
            <a:avLst/>
          </a:prstGeom>
        </p:spPr>
        <p:txBody>
          <a:bodyPr vert="horz" lIns="0" rIns="18288" anchor="ctr" anchorCtr="0">
            <a:noAutofit/>
          </a:bodyPr>
          <a:lstStyle/>
          <a:p>
            <a:pPr marR="45720" algn="ctr">
              <a:spcAft>
                <a:spcPts val="800"/>
              </a:spcAft>
              <a:buClr>
                <a:schemeClr val="accent3"/>
              </a:buClr>
              <a:buSzPct val="95000"/>
              <a:defRPr/>
            </a:pPr>
            <a:r>
              <a:rPr lang="en-US" sz="2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Advanced Image Analysis</a:t>
            </a:r>
            <a:endParaRPr lang="en-US" sz="2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a.a</a:t>
            </a:r>
            <a:r>
              <a:rPr lang="en-US" sz="1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. </a:t>
            </a:r>
            <a:r>
              <a:rPr lang="en-US" sz="20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2017-2018, 2</a:t>
            </a:r>
            <a:r>
              <a:rPr lang="en-US" sz="2000" b="1" baseline="30000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nd</a:t>
            </a:r>
            <a:r>
              <a:rPr lang="en-US" sz="20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 semester</a:t>
            </a: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Project</a:t>
            </a:r>
            <a:endParaRPr lang="en-US" sz="40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4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Mass Segmentation in Digital Mammograms</a:t>
            </a: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1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4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Alessandro Bria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Contract Professor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and Post-doc Researcher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email: a.bria@unicas.it</a:t>
            </a:r>
            <a:endParaRPr lang="en-US" sz="16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3" t="37928" r="7646" b="32038"/>
          <a:stretch/>
        </p:blipFill>
        <p:spPr>
          <a:xfrm>
            <a:off x="6297491" y="2294494"/>
            <a:ext cx="1674728" cy="2831984"/>
          </a:xfrm>
          <a:prstGeom prst="rect">
            <a:avLst/>
          </a:prstGeom>
        </p:spPr>
      </p:pic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5017109" cy="4448468"/>
          </a:xfrm>
        </p:spPr>
        <p:txBody>
          <a:bodyPr anchor="ctr" anchorCtr="0"/>
          <a:lstStyle/>
          <a:p>
            <a:r>
              <a:rPr lang="en-US" dirty="0" smtClean="0"/>
              <a:t>top-down approach</a:t>
            </a:r>
          </a:p>
          <a:p>
            <a:pPr marL="628650" lvl="1" indent="-263525">
              <a:buFont typeface="+mj-lt"/>
              <a:buAutoNum type="arabicPeriod"/>
            </a:pPr>
            <a:r>
              <a:rPr lang="en-US" b="1" dirty="0" smtClean="0"/>
              <a:t>preprocessing</a:t>
            </a:r>
          </a:p>
          <a:p>
            <a:pPr marL="895350" lvl="1" indent="-266700">
              <a:spcBef>
                <a:spcPts val="0"/>
              </a:spcBef>
            </a:pPr>
            <a:r>
              <a:rPr lang="en-US" sz="1600" dirty="0" smtClean="0"/>
              <a:t>e.g. contrast enhancement with one of the techniques learnt from </a:t>
            </a:r>
            <a:r>
              <a:rPr lang="en-US" sz="1600" i="1" dirty="0" smtClean="0"/>
              <a:t>Image Processing</a:t>
            </a:r>
            <a:endParaRPr lang="en-US" i="1" dirty="0" smtClean="0"/>
          </a:p>
          <a:p>
            <a:pPr marL="628650" lvl="1" indent="-263525">
              <a:buFont typeface="+mj-lt"/>
              <a:buAutoNum type="arabicPeriod" startAt="2"/>
            </a:pPr>
            <a:r>
              <a:rPr lang="en-US" b="1" dirty="0" smtClean="0"/>
              <a:t>mass candidate extraction</a:t>
            </a:r>
          </a:p>
          <a:p>
            <a:pPr marL="895350" lvl="1" indent="-266700">
              <a:spcBef>
                <a:spcPts val="0"/>
              </a:spcBef>
            </a:pPr>
            <a:r>
              <a:rPr lang="en-US" sz="1600" dirty="0"/>
              <a:t>e.g. </a:t>
            </a:r>
            <a:r>
              <a:rPr lang="en-US" sz="1600" dirty="0" err="1" smtClean="0"/>
              <a:t>oversegmentation</a:t>
            </a:r>
            <a:r>
              <a:rPr lang="en-US" sz="1600" dirty="0" smtClean="0"/>
              <a:t> with one of the techniques learnt from </a:t>
            </a:r>
            <a:r>
              <a:rPr lang="en-US" sz="1600" i="1" dirty="0" smtClean="0"/>
              <a:t>AIA</a:t>
            </a:r>
            <a:endParaRPr lang="en-US" i="1" dirty="0"/>
          </a:p>
          <a:p>
            <a:pPr marL="628650" lvl="1" indent="-263525">
              <a:buFont typeface="+mj-lt"/>
              <a:buAutoNum type="arabicPeriod" startAt="3"/>
            </a:pPr>
            <a:r>
              <a:rPr lang="en-US" b="1" dirty="0" smtClean="0"/>
              <a:t>feature extraction</a:t>
            </a:r>
            <a:endParaRPr lang="en-US" b="1" dirty="0"/>
          </a:p>
          <a:p>
            <a:pPr marL="895350" lvl="1" indent="-266700">
              <a:spcBef>
                <a:spcPts val="0"/>
              </a:spcBef>
            </a:pPr>
            <a:r>
              <a:rPr lang="en-US" sz="1600" dirty="0" smtClean="0"/>
              <a:t>extract a set of meaningful features from each mass candidate (features learnt from </a:t>
            </a:r>
            <a:r>
              <a:rPr lang="en-US" sz="1600" i="1" dirty="0" smtClean="0"/>
              <a:t>AIA</a:t>
            </a:r>
            <a:r>
              <a:rPr lang="en-US" sz="1600" dirty="0" smtClean="0"/>
              <a:t> + others)</a:t>
            </a:r>
            <a:endParaRPr lang="en-US" dirty="0"/>
          </a:p>
          <a:p>
            <a:pPr marL="628650" lvl="1" indent="-263525">
              <a:buFont typeface="+mj-lt"/>
              <a:buAutoNum type="arabicPeriod" startAt="4"/>
            </a:pPr>
            <a:r>
              <a:rPr lang="en-US" b="1" dirty="0" smtClean="0"/>
              <a:t>classification</a:t>
            </a:r>
            <a:endParaRPr lang="en-US" dirty="0" smtClean="0"/>
          </a:p>
          <a:p>
            <a:pPr marL="895350" lvl="1" indent="-266700">
              <a:spcBef>
                <a:spcPts val="0"/>
              </a:spcBef>
            </a:pPr>
            <a:r>
              <a:rPr lang="en-US" sz="1600" dirty="0" smtClean="0"/>
              <a:t>use machine learning (SVM, Boosting, Random Forest, ... others learnt from </a:t>
            </a:r>
            <a:r>
              <a:rPr lang="en-US" sz="1600" i="1" dirty="0" smtClean="0"/>
              <a:t>Pattern Recognition</a:t>
            </a:r>
            <a:r>
              <a:rPr lang="en-US" sz="1600" dirty="0" smtClean="0"/>
              <a:t>) to classify candidates into masses and </a:t>
            </a:r>
            <a:r>
              <a:rPr lang="en-US" sz="1600" dirty="0" err="1" smtClean="0"/>
              <a:t>nonmasses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Hints</a:t>
            </a:r>
            <a:endParaRPr lang="en-US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3" t="38128" r="67766" b="31838"/>
          <a:stretch/>
        </p:blipFill>
        <p:spPr>
          <a:xfrm>
            <a:off x="5548465" y="943586"/>
            <a:ext cx="1674728" cy="2831984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94" t="37828" r="32405" b="32138"/>
          <a:stretch/>
        </p:blipFill>
        <p:spPr>
          <a:xfrm>
            <a:off x="7222832" y="943585"/>
            <a:ext cx="1674728" cy="283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2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Motivations</a:t>
            </a:r>
            <a:endParaRPr lang="en-US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31602" y="1334085"/>
            <a:ext cx="6926673" cy="3618916"/>
          </a:xfrm>
          <a:prstGeom prst="rect">
            <a:avLst/>
          </a:prstGeom>
        </p:spPr>
      </p:pic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4927331" cy="4448468"/>
          </a:xfrm>
          <a:solidFill>
            <a:schemeClr val="bg1">
              <a:alpha val="71000"/>
            </a:schemeClr>
          </a:solidFill>
        </p:spPr>
        <p:txBody>
          <a:bodyPr rIns="252000" anchor="ctr" anchorCtr="0"/>
          <a:lstStyle/>
          <a:p>
            <a:r>
              <a:rPr lang="en-US" b="1" dirty="0"/>
              <a:t>X-ray mammography </a:t>
            </a:r>
            <a:r>
              <a:rPr lang="en-US" dirty="0"/>
              <a:t>is a widely used method to </a:t>
            </a:r>
            <a:r>
              <a:rPr lang="en-US" dirty="0" smtClean="0"/>
              <a:t>screen women </a:t>
            </a:r>
            <a:r>
              <a:rPr lang="en-US" dirty="0"/>
              <a:t>for early detection of </a:t>
            </a:r>
            <a:r>
              <a:rPr lang="en-US" b="1" dirty="0"/>
              <a:t>breast </a:t>
            </a:r>
            <a:r>
              <a:rPr lang="en-US" b="1" dirty="0" smtClean="0"/>
              <a:t>cancer</a:t>
            </a:r>
          </a:p>
          <a:p>
            <a:r>
              <a:rPr lang="en-US" b="1" dirty="0"/>
              <a:t>Computer Aided Diagnosis </a:t>
            </a:r>
            <a:r>
              <a:rPr lang="en-US" dirty="0"/>
              <a:t>(</a:t>
            </a:r>
            <a:r>
              <a:rPr lang="en-US" dirty="0" smtClean="0"/>
              <a:t>CAD) 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helps radiologists in interpreting screening mammograms</a:t>
            </a:r>
          </a:p>
          <a:p>
            <a:r>
              <a:rPr lang="en-US" dirty="0" smtClean="0"/>
              <a:t>the two most important lesions that may be present on a mammogram are </a:t>
            </a:r>
            <a:r>
              <a:rPr lang="en-US" b="1" dirty="0" err="1" smtClean="0"/>
              <a:t>microcalcifications</a:t>
            </a:r>
            <a:r>
              <a:rPr lang="en-US" dirty="0" smtClean="0"/>
              <a:t> and </a:t>
            </a:r>
            <a:r>
              <a:rPr lang="en-US" b="1" dirty="0" smtClean="0"/>
              <a:t>masses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CAD often consists first in </a:t>
            </a:r>
            <a:r>
              <a:rPr lang="en-US" b="1" dirty="0" smtClean="0">
                <a:solidFill>
                  <a:prstClr val="black"/>
                </a:solidFill>
                <a:cs typeface="Arial" pitchFamily="34" charset="0"/>
              </a:rPr>
              <a:t>detecting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 the lesions and then </a:t>
            </a:r>
            <a:r>
              <a:rPr lang="en-US" b="1" dirty="0" smtClean="0">
                <a:solidFill>
                  <a:prstClr val="black"/>
                </a:solidFill>
                <a:cs typeface="Arial" pitchFamily="34" charset="0"/>
              </a:rPr>
              <a:t>classifying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 them into benign / malignant</a:t>
            </a:r>
          </a:p>
        </p:txBody>
      </p:sp>
      <p:sp>
        <p:nvSpPr>
          <p:cNvPr id="3" name="Figura a mano libera 2"/>
          <p:cNvSpPr/>
          <p:nvPr/>
        </p:nvSpPr>
        <p:spPr>
          <a:xfrm>
            <a:off x="7480300" y="2432050"/>
            <a:ext cx="177800" cy="1069975"/>
          </a:xfrm>
          <a:custGeom>
            <a:avLst/>
            <a:gdLst>
              <a:gd name="connsiteX0" fmla="*/ 0 w 177800"/>
              <a:gd name="connsiteY0" fmla="*/ 0 h 1069975"/>
              <a:gd name="connsiteX1" fmla="*/ 47625 w 177800"/>
              <a:gd name="connsiteY1" fmla="*/ 114300 h 1069975"/>
              <a:gd name="connsiteX2" fmla="*/ 76200 w 177800"/>
              <a:gd name="connsiteY2" fmla="*/ 238125 h 1069975"/>
              <a:gd name="connsiteX3" fmla="*/ 73025 w 177800"/>
              <a:gd name="connsiteY3" fmla="*/ 488950 h 1069975"/>
              <a:gd name="connsiteX4" fmla="*/ 73025 w 177800"/>
              <a:gd name="connsiteY4" fmla="*/ 654050 h 1069975"/>
              <a:gd name="connsiteX5" fmla="*/ 88900 w 177800"/>
              <a:gd name="connsiteY5" fmla="*/ 822325 h 1069975"/>
              <a:gd name="connsiteX6" fmla="*/ 117475 w 177800"/>
              <a:gd name="connsiteY6" fmla="*/ 892175 h 1069975"/>
              <a:gd name="connsiteX7" fmla="*/ 155575 w 177800"/>
              <a:gd name="connsiteY7" fmla="*/ 971550 h 1069975"/>
              <a:gd name="connsiteX8" fmla="*/ 177800 w 177800"/>
              <a:gd name="connsiteY8" fmla="*/ 1069975 h 1069975"/>
              <a:gd name="connsiteX9" fmla="*/ 165100 w 177800"/>
              <a:gd name="connsiteY9" fmla="*/ 0 h 1069975"/>
              <a:gd name="connsiteX10" fmla="*/ 0 w 177800"/>
              <a:gd name="connsiteY10" fmla="*/ 0 h 106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800" h="1069975">
                <a:moveTo>
                  <a:pt x="0" y="0"/>
                </a:moveTo>
                <a:lnTo>
                  <a:pt x="47625" y="114300"/>
                </a:lnTo>
                <a:lnTo>
                  <a:pt x="76200" y="238125"/>
                </a:lnTo>
                <a:cubicBezTo>
                  <a:pt x="75142" y="321733"/>
                  <a:pt x="74083" y="405342"/>
                  <a:pt x="73025" y="488950"/>
                </a:cubicBezTo>
                <a:lnTo>
                  <a:pt x="73025" y="654050"/>
                </a:lnTo>
                <a:lnTo>
                  <a:pt x="88900" y="822325"/>
                </a:lnTo>
                <a:lnTo>
                  <a:pt x="117475" y="892175"/>
                </a:lnTo>
                <a:lnTo>
                  <a:pt x="155575" y="971550"/>
                </a:lnTo>
                <a:lnTo>
                  <a:pt x="177800" y="1069975"/>
                </a:lnTo>
                <a:lnTo>
                  <a:pt x="1651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rgbClr val="FFFF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ttore 2 6"/>
          <p:cNvCxnSpPr/>
          <p:nvPr/>
        </p:nvCxnSpPr>
        <p:spPr>
          <a:xfrm>
            <a:off x="7445375" y="1571625"/>
            <a:ext cx="111125" cy="75565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48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implement a reusable module for </a:t>
            </a:r>
            <a:r>
              <a:rPr lang="en-US" i="1" dirty="0" smtClean="0"/>
              <a:t>automated</a:t>
            </a:r>
            <a:r>
              <a:rPr lang="en-US" dirty="0" smtClean="0"/>
              <a:t> </a:t>
            </a:r>
            <a:r>
              <a:rPr lang="en-US" b="1" dirty="0" smtClean="0"/>
              <a:t>Mass Segmentation</a:t>
            </a:r>
          </a:p>
          <a:p>
            <a:pPr lvl="1"/>
            <a:r>
              <a:rPr lang="en-US" dirty="0" smtClean="0"/>
              <a:t>a must-have module in most </a:t>
            </a:r>
            <a:r>
              <a:rPr lang="en-US" b="1" dirty="0" smtClean="0"/>
              <a:t>CAD </a:t>
            </a:r>
            <a:r>
              <a:rPr lang="en-US" dirty="0" smtClean="0"/>
              <a:t>systems</a:t>
            </a:r>
            <a:endParaRPr lang="en-US" i="1" dirty="0" smtClean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</a:t>
            </a:r>
            <a:endParaRPr lang="en-US"/>
          </a:p>
        </p:txBody>
      </p:sp>
      <p:sp>
        <p:nvSpPr>
          <p:cNvPr id="6" name="Rettangolo arrotondato 5"/>
          <p:cNvSpPr/>
          <p:nvPr/>
        </p:nvSpPr>
        <p:spPr>
          <a:xfrm>
            <a:off x="3745865" y="2302329"/>
            <a:ext cx="1931035" cy="2583986"/>
          </a:xfrm>
          <a:prstGeom prst="roundRect">
            <a:avLst>
              <a:gd name="adj" fmla="val 6029"/>
            </a:avLst>
          </a:prstGeom>
          <a:solidFill>
            <a:schemeClr val="bg1">
              <a:lumMod val="65000"/>
              <a:alpha val="31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en-US" sz="16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3907791" y="2430818"/>
            <a:ext cx="1597659" cy="609600"/>
          </a:xfrm>
          <a:prstGeom prst="roundRect">
            <a:avLst>
              <a:gd name="adj" fmla="val 16555"/>
            </a:avLst>
          </a:prstGeom>
          <a:solidFill>
            <a:schemeClr val="tx1">
              <a:lumMod val="50000"/>
              <a:lumOff val="50000"/>
              <a:alpha val="31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600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Mass Segmentation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ttangolo arrotondato 12"/>
          <p:cNvSpPr/>
          <p:nvPr/>
        </p:nvSpPr>
        <p:spPr>
          <a:xfrm>
            <a:off x="3907791" y="3737685"/>
            <a:ext cx="1597659" cy="453315"/>
          </a:xfrm>
          <a:prstGeom prst="roundRect">
            <a:avLst>
              <a:gd name="adj" fmla="val 16555"/>
            </a:avLst>
          </a:prstGeom>
          <a:solidFill>
            <a:schemeClr val="bg1">
              <a:lumMod val="65000"/>
              <a:alpha val="31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050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pectoral muscle segmentation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ttangolo arrotondato 13"/>
          <p:cNvSpPr/>
          <p:nvPr/>
        </p:nvSpPr>
        <p:spPr>
          <a:xfrm>
            <a:off x="3907791" y="4407664"/>
            <a:ext cx="1597659" cy="342899"/>
          </a:xfrm>
          <a:prstGeom prst="roundRect">
            <a:avLst>
              <a:gd name="adj" fmla="val 16555"/>
            </a:avLst>
          </a:prstGeom>
          <a:solidFill>
            <a:schemeClr val="bg1">
              <a:lumMod val="65000"/>
              <a:alpha val="31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60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en-US" sz="14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1090418" y="4929186"/>
            <a:ext cx="1597659" cy="342899"/>
          </a:xfrm>
          <a:prstGeom prst="roundRect">
            <a:avLst>
              <a:gd name="adj" fmla="val 16555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 images</a:t>
            </a:r>
            <a:endParaRPr lang="en-US" sz="14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ttangolo arrotondato 15"/>
          <p:cNvSpPr/>
          <p:nvPr/>
        </p:nvSpPr>
        <p:spPr>
          <a:xfrm>
            <a:off x="3907791" y="3183293"/>
            <a:ext cx="1597659" cy="417157"/>
          </a:xfrm>
          <a:prstGeom prst="roundRect">
            <a:avLst>
              <a:gd name="adj" fmla="val 16555"/>
            </a:avLst>
          </a:prstGeom>
          <a:solidFill>
            <a:schemeClr val="bg1">
              <a:lumMod val="65000"/>
              <a:alpha val="31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microcalcification detection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Freccia in giù 20"/>
          <p:cNvSpPr/>
          <p:nvPr/>
        </p:nvSpPr>
        <p:spPr>
          <a:xfrm rot="16200000">
            <a:off x="3367405" y="2435263"/>
            <a:ext cx="440056" cy="56451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Freccia in giù 21"/>
          <p:cNvSpPr/>
          <p:nvPr/>
        </p:nvSpPr>
        <p:spPr>
          <a:xfrm rot="16200000">
            <a:off x="5615305" y="2437803"/>
            <a:ext cx="440056" cy="559434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Rettangolo arrotondato 19"/>
          <p:cNvSpPr/>
          <p:nvPr/>
        </p:nvSpPr>
        <p:spPr>
          <a:xfrm>
            <a:off x="6708141" y="4929186"/>
            <a:ext cx="1597659" cy="342899"/>
          </a:xfrm>
          <a:prstGeom prst="roundRect">
            <a:avLst>
              <a:gd name="adj" fmla="val 16555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600" b="1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binary images</a:t>
            </a:r>
            <a:endParaRPr lang="en-US" sz="1400" b="1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ttangolo arrotondato 22"/>
          <p:cNvSpPr/>
          <p:nvPr/>
        </p:nvSpPr>
        <p:spPr>
          <a:xfrm>
            <a:off x="3957957" y="4929186"/>
            <a:ext cx="1597659" cy="342899"/>
          </a:xfrm>
          <a:prstGeom prst="roundRect">
            <a:avLst>
              <a:gd name="adj" fmla="val 16555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600" b="1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 system</a:t>
            </a:r>
            <a:endParaRPr lang="en-US" sz="1400" b="1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16" y="1708603"/>
            <a:ext cx="2277384" cy="29605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40" y="1708603"/>
            <a:ext cx="2277384" cy="29605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7" y="1801999"/>
            <a:ext cx="2277384" cy="29605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56" y="1885293"/>
            <a:ext cx="2277384" cy="29605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640" y="1801999"/>
            <a:ext cx="2277384" cy="29605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342" y="1885292"/>
            <a:ext cx="2277384" cy="29605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7124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Materials</a:t>
            </a:r>
            <a:endParaRPr lang="en-US"/>
          </a:p>
        </p:txBody>
      </p:sp>
      <p:sp>
        <p:nvSpPr>
          <p:cNvPr id="14" name="Rettangolo arrotondato 13"/>
          <p:cNvSpPr/>
          <p:nvPr/>
        </p:nvSpPr>
        <p:spPr>
          <a:xfrm>
            <a:off x="0" y="4262633"/>
            <a:ext cx="2993756" cy="1033352"/>
          </a:xfrm>
          <a:prstGeom prst="roundRect">
            <a:avLst>
              <a:gd name="adj" fmla="val 16555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>
              <a:lnSpc>
                <a:spcPct val="115000"/>
              </a:lnSpc>
            </a:pPr>
            <a:r>
              <a:rPr lang="en-US" sz="2000" b="1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mammograms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(16-bit)</a:t>
            </a:r>
          </a:p>
          <a:p>
            <a:pPr marL="0" lvl="1" algn="ctr">
              <a:lnSpc>
                <a:spcPct val="115000"/>
              </a:lnSpc>
              <a:spcAft>
                <a:spcPts val="1000"/>
              </a:spcAft>
            </a:pPr>
            <a:r>
              <a:rPr lang="en-US" sz="14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/dataset/images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3205666" y="4271937"/>
            <a:ext cx="2732668" cy="1033352"/>
          </a:xfrm>
          <a:prstGeom prst="roundRect">
            <a:avLst>
              <a:gd name="adj" fmla="val 16555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>
              <a:lnSpc>
                <a:spcPct val="115000"/>
              </a:lnSpc>
            </a:pPr>
            <a:r>
              <a:rPr lang="en-US" sz="2000" b="1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breast-air masks</a:t>
            </a:r>
          </a:p>
          <a:p>
            <a:pPr marL="0" lvl="1" algn="ctr">
              <a:lnSpc>
                <a:spcPct val="115000"/>
              </a:lnSpc>
              <a:spcAft>
                <a:spcPts val="1000"/>
              </a:spcAft>
            </a:pPr>
            <a:r>
              <a:rPr lang="en-US" sz="14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/dataset/masks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ttangolo arrotondato 15"/>
          <p:cNvSpPr/>
          <p:nvPr/>
        </p:nvSpPr>
        <p:spPr>
          <a:xfrm>
            <a:off x="6208563" y="4282124"/>
            <a:ext cx="2732668" cy="1033352"/>
          </a:xfrm>
          <a:prstGeom prst="roundRect">
            <a:avLst>
              <a:gd name="adj" fmla="val 16555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>
              <a:lnSpc>
                <a:spcPct val="115000"/>
              </a:lnSpc>
            </a:pPr>
            <a:r>
              <a:rPr lang="en-US" sz="2000" b="1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manual annotations</a:t>
            </a:r>
          </a:p>
          <a:p>
            <a:pPr marL="0" lvl="1" algn="ctr">
              <a:lnSpc>
                <a:spcPct val="115000"/>
              </a:lnSpc>
              <a:spcAft>
                <a:spcPts val="1000"/>
              </a:spcAft>
            </a:pPr>
            <a:r>
              <a:rPr lang="en-US" sz="14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/dataset/</a:t>
            </a:r>
            <a:r>
              <a:rPr lang="en-US" sz="1400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groundtruths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Segnaposto testo 17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3308491"/>
          </a:xfrm>
        </p:spPr>
        <p:txBody>
          <a:bodyPr/>
          <a:lstStyle/>
          <a:p>
            <a:r>
              <a:rPr lang="en-US" b="1" dirty="0" smtClean="0"/>
              <a:t>INBREAST</a:t>
            </a:r>
            <a:r>
              <a:rPr lang="en-US" dirty="0" smtClean="0"/>
              <a:t> dataset (410 images) containing:</a:t>
            </a:r>
            <a:endParaRPr lang="en-US" dirty="0"/>
          </a:p>
        </p:txBody>
      </p:sp>
      <p:pic>
        <p:nvPicPr>
          <p:cNvPr id="39" name="Immagin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018" y="1447065"/>
            <a:ext cx="2277384" cy="28188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0" name="Immagin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40" y="1447065"/>
            <a:ext cx="2277384" cy="28188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1" name="Immagin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07" y="1540461"/>
            <a:ext cx="2277384" cy="28188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2" name="Immagin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56" y="1623755"/>
            <a:ext cx="2277384" cy="28188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3" name="Immagin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42" y="1540461"/>
            <a:ext cx="2277384" cy="28188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4" name="Immagin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44" y="1623754"/>
            <a:ext cx="2277384" cy="28188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96" y="1447065"/>
            <a:ext cx="2279894" cy="28188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5" name="Immagin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500" y="1540462"/>
            <a:ext cx="2279894" cy="28188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6" name="Immagin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71" y="1623754"/>
            <a:ext cx="2279894" cy="28188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528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warning: among the 410 images, only 107 contain masses (positive images)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there are only 107 manual annotations in the 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dataset/</a:t>
            </a:r>
            <a:r>
              <a:rPr lang="en-US" sz="1600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groundtruths</a:t>
            </a:r>
            <a:r>
              <a:rPr lang="en-US" sz="1600" dirty="0" smtClean="0">
                <a:cs typeface="Times New Roman" panose="02020603050405020304" pitchFamily="18" charset="0"/>
              </a:rPr>
              <a:t> </a:t>
            </a:r>
            <a:r>
              <a:rPr lang="en-US" dirty="0" smtClean="0"/>
              <a:t>folder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see also the 107 </a:t>
            </a:r>
            <a:r>
              <a:rPr lang="en-US" dirty="0" err="1" smtClean="0"/>
              <a:t>overlayed</a:t>
            </a:r>
            <a:r>
              <a:rPr lang="en-US" dirty="0" smtClean="0"/>
              <a:t> annotations in the 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dataset/overlay</a:t>
            </a:r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en-US" dirty="0" smtClean="0"/>
              <a:t>folder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9" y="1993543"/>
            <a:ext cx="2483827" cy="3035657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713" y="1993543"/>
            <a:ext cx="2483827" cy="303565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577" y="1993543"/>
            <a:ext cx="2483827" cy="303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77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825279" cy="4448468"/>
              </a:xfrm>
            </p:spPr>
            <p:txBody>
              <a:bodyPr/>
              <a:lstStyle/>
              <a:p>
                <a:r>
                  <a:rPr lang="en-US" b="1" dirty="0" smtClean="0"/>
                  <a:t>FROC</a:t>
                </a:r>
                <a:r>
                  <a:rPr lang="en-US" dirty="0" smtClean="0"/>
                  <a:t> curve</a:t>
                </a:r>
              </a:p>
              <a:p>
                <a:pPr lvl="1"/>
                <a:r>
                  <a:rPr lang="en-US" dirty="0" smtClean="0"/>
                  <a:t>True Positive Rate (</a:t>
                </a:r>
                <a:r>
                  <a:rPr lang="en-US" b="1" dirty="0" smtClean="0"/>
                  <a:t>TPR</a:t>
                </a:r>
                <a:r>
                  <a:rPr lang="en-US" dirty="0" smtClean="0"/>
                  <a:t>) vs. False Positive Rate per Image (</a:t>
                </a:r>
                <a:r>
                  <a:rPr lang="en-US" b="1" dirty="0" err="1" smtClean="0"/>
                  <a:t>FPpI</a:t>
                </a:r>
                <a:r>
                  <a:rPr lang="en-US" dirty="0" smtClean="0"/>
                  <a:t>)</a:t>
                </a:r>
              </a:p>
              <a:p>
                <a:pPr lvl="2">
                  <a:spcAft>
                    <a:spcPts val="0"/>
                  </a:spcAft>
                </a:pPr>
                <a:r>
                  <a:rPr lang="en-US" i="1" dirty="0" smtClean="0"/>
                  <a:t>true positive </a:t>
                </a:r>
                <a:r>
                  <a:rPr lang="en-US" dirty="0" smtClean="0"/>
                  <a:t>= a CAD finding that </a:t>
                </a:r>
                <a:r>
                  <a:rPr lang="en-US" b="1" dirty="0" smtClean="0"/>
                  <a:t>matches</a:t>
                </a:r>
                <a:r>
                  <a:rPr lang="en-US" dirty="0" smtClean="0"/>
                  <a:t> with a groundtruth finding</a:t>
                </a:r>
              </a:p>
              <a:p>
                <a:pPr lvl="2"/>
                <a:r>
                  <a:rPr lang="en-US" i="1" dirty="0" smtClean="0"/>
                  <a:t>false positive </a:t>
                </a:r>
                <a:r>
                  <a:rPr lang="en-US" dirty="0" smtClean="0"/>
                  <a:t>= a CAD finding that </a:t>
                </a:r>
                <a:r>
                  <a:rPr lang="en-US" i="1" dirty="0" smtClean="0"/>
                  <a:t>does not </a:t>
                </a:r>
                <a:r>
                  <a:rPr lang="en-US" b="1" dirty="0" smtClean="0"/>
                  <a:t>match</a:t>
                </a:r>
                <a:r>
                  <a:rPr lang="en-US" dirty="0" smtClean="0"/>
                  <a:t> with any of the groundtruth findings</a:t>
                </a:r>
              </a:p>
              <a:p>
                <a:pPr lvl="3">
                  <a:spcBef>
                    <a:spcPts val="0"/>
                  </a:spcBef>
                </a:pPr>
                <a:r>
                  <a:rPr lang="en-US" sz="1400" dirty="0" smtClean="0"/>
                  <a:t>true positives should be evaluated on the 107 positive images, whereas false positives on the remaining 303 images</a:t>
                </a:r>
              </a:p>
              <a:p>
                <a:pPr lvl="1"/>
                <a:r>
                  <a:rPr lang="en-US" dirty="0" smtClean="0"/>
                  <a:t>a match is found when the Dice Similarity Index between the two findings is above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𝑚𝑎𝑡𝑐h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𝐷𝑆𝐼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∩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≥0.2</m:t>
                    </m:r>
                  </m:oMath>
                </a14:m>
                <a:endParaRPr lang="en-US" dirty="0" smtClean="0"/>
              </a:p>
              <a:p>
                <a:pPr lvl="1">
                  <a:spcBef>
                    <a:spcPts val="0"/>
                  </a:spcBef>
                </a:pPr>
                <a:r>
                  <a:rPr lang="en-US" dirty="0" smtClean="0"/>
                  <a:t>the curve is obtained by varying the decision threshold of the CAD system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825279" cy="4448468"/>
              </a:xfrm>
              <a:blipFill rotWithShape="0">
                <a:blip r:embed="rId2"/>
                <a:stretch>
                  <a:fillRect l="-2781" r="-2908" b="-3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Performance evaluation</a:t>
            </a:r>
            <a:endParaRPr lang="en-US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066" y="1238249"/>
            <a:ext cx="3871575" cy="3712469"/>
          </a:xfrm>
          <a:prstGeom prst="rect">
            <a:avLst/>
          </a:prstGeom>
        </p:spPr>
      </p:pic>
      <p:sp>
        <p:nvSpPr>
          <p:cNvPr id="34" name="Figura a mano libera 33"/>
          <p:cNvSpPr/>
          <p:nvPr/>
        </p:nvSpPr>
        <p:spPr>
          <a:xfrm>
            <a:off x="5876925" y="1327138"/>
            <a:ext cx="2984922" cy="2997212"/>
          </a:xfrm>
          <a:custGeom>
            <a:avLst/>
            <a:gdLst>
              <a:gd name="connsiteX0" fmla="*/ 0 w 2971800"/>
              <a:gd name="connsiteY0" fmla="*/ 2724150 h 2724150"/>
              <a:gd name="connsiteX1" fmla="*/ 133350 w 2971800"/>
              <a:gd name="connsiteY1" fmla="*/ 1228725 h 2724150"/>
              <a:gd name="connsiteX2" fmla="*/ 266700 w 2971800"/>
              <a:gd name="connsiteY2" fmla="*/ 666750 h 2724150"/>
              <a:gd name="connsiteX3" fmla="*/ 381000 w 2971800"/>
              <a:gd name="connsiteY3" fmla="*/ 514350 h 2724150"/>
              <a:gd name="connsiteX4" fmla="*/ 504825 w 2971800"/>
              <a:gd name="connsiteY4" fmla="*/ 390525 h 2724150"/>
              <a:gd name="connsiteX5" fmla="*/ 685800 w 2971800"/>
              <a:gd name="connsiteY5" fmla="*/ 285750 h 2724150"/>
              <a:gd name="connsiteX6" fmla="*/ 876300 w 2971800"/>
              <a:gd name="connsiteY6" fmla="*/ 209550 h 2724150"/>
              <a:gd name="connsiteX7" fmla="*/ 1123950 w 2971800"/>
              <a:gd name="connsiteY7" fmla="*/ 161925 h 2724150"/>
              <a:gd name="connsiteX8" fmla="*/ 1390650 w 2971800"/>
              <a:gd name="connsiteY8" fmla="*/ 95250 h 2724150"/>
              <a:gd name="connsiteX9" fmla="*/ 1781175 w 2971800"/>
              <a:gd name="connsiteY9" fmla="*/ 38100 h 2724150"/>
              <a:gd name="connsiteX10" fmla="*/ 2076450 w 2971800"/>
              <a:gd name="connsiteY10" fmla="*/ 9525 h 2724150"/>
              <a:gd name="connsiteX11" fmla="*/ 2381250 w 2971800"/>
              <a:gd name="connsiteY11" fmla="*/ 9525 h 2724150"/>
              <a:gd name="connsiteX12" fmla="*/ 2609850 w 2971800"/>
              <a:gd name="connsiteY12" fmla="*/ 0 h 2724150"/>
              <a:gd name="connsiteX13" fmla="*/ 2838450 w 2971800"/>
              <a:gd name="connsiteY13" fmla="*/ 0 h 2724150"/>
              <a:gd name="connsiteX14" fmla="*/ 2971800 w 2971800"/>
              <a:gd name="connsiteY14" fmla="*/ 0 h 2724150"/>
              <a:gd name="connsiteX0" fmla="*/ 0 w 2984922"/>
              <a:gd name="connsiteY0" fmla="*/ 2762250 h 2762250"/>
              <a:gd name="connsiteX1" fmla="*/ 133350 w 2984922"/>
              <a:gd name="connsiteY1" fmla="*/ 1266825 h 2762250"/>
              <a:gd name="connsiteX2" fmla="*/ 266700 w 2984922"/>
              <a:gd name="connsiteY2" fmla="*/ 704850 h 2762250"/>
              <a:gd name="connsiteX3" fmla="*/ 381000 w 2984922"/>
              <a:gd name="connsiteY3" fmla="*/ 552450 h 2762250"/>
              <a:gd name="connsiteX4" fmla="*/ 504825 w 2984922"/>
              <a:gd name="connsiteY4" fmla="*/ 428625 h 2762250"/>
              <a:gd name="connsiteX5" fmla="*/ 685800 w 2984922"/>
              <a:gd name="connsiteY5" fmla="*/ 323850 h 2762250"/>
              <a:gd name="connsiteX6" fmla="*/ 876300 w 2984922"/>
              <a:gd name="connsiteY6" fmla="*/ 247650 h 2762250"/>
              <a:gd name="connsiteX7" fmla="*/ 1123950 w 2984922"/>
              <a:gd name="connsiteY7" fmla="*/ 200025 h 2762250"/>
              <a:gd name="connsiteX8" fmla="*/ 1390650 w 2984922"/>
              <a:gd name="connsiteY8" fmla="*/ 133350 h 2762250"/>
              <a:gd name="connsiteX9" fmla="*/ 1781175 w 2984922"/>
              <a:gd name="connsiteY9" fmla="*/ 76200 h 2762250"/>
              <a:gd name="connsiteX10" fmla="*/ 2076450 w 2984922"/>
              <a:gd name="connsiteY10" fmla="*/ 47625 h 2762250"/>
              <a:gd name="connsiteX11" fmla="*/ 2381250 w 2984922"/>
              <a:gd name="connsiteY11" fmla="*/ 47625 h 2762250"/>
              <a:gd name="connsiteX12" fmla="*/ 2609850 w 2984922"/>
              <a:gd name="connsiteY12" fmla="*/ 38100 h 2762250"/>
              <a:gd name="connsiteX13" fmla="*/ 2838450 w 2984922"/>
              <a:gd name="connsiteY13" fmla="*/ 38100 h 2762250"/>
              <a:gd name="connsiteX14" fmla="*/ 2971800 w 2984922"/>
              <a:gd name="connsiteY14" fmla="*/ 38100 h 2762250"/>
              <a:gd name="connsiteX15" fmla="*/ 2981325 w 2984922"/>
              <a:gd name="connsiteY15" fmla="*/ 0 h 2762250"/>
              <a:gd name="connsiteX0" fmla="*/ 0 w 2978787"/>
              <a:gd name="connsiteY0" fmla="*/ 2981325 h 2981325"/>
              <a:gd name="connsiteX1" fmla="*/ 133350 w 2978787"/>
              <a:gd name="connsiteY1" fmla="*/ 1485900 h 2981325"/>
              <a:gd name="connsiteX2" fmla="*/ 266700 w 2978787"/>
              <a:gd name="connsiteY2" fmla="*/ 923925 h 2981325"/>
              <a:gd name="connsiteX3" fmla="*/ 381000 w 2978787"/>
              <a:gd name="connsiteY3" fmla="*/ 771525 h 2981325"/>
              <a:gd name="connsiteX4" fmla="*/ 504825 w 2978787"/>
              <a:gd name="connsiteY4" fmla="*/ 647700 h 2981325"/>
              <a:gd name="connsiteX5" fmla="*/ 685800 w 2978787"/>
              <a:gd name="connsiteY5" fmla="*/ 542925 h 2981325"/>
              <a:gd name="connsiteX6" fmla="*/ 876300 w 2978787"/>
              <a:gd name="connsiteY6" fmla="*/ 466725 h 2981325"/>
              <a:gd name="connsiteX7" fmla="*/ 1123950 w 2978787"/>
              <a:gd name="connsiteY7" fmla="*/ 419100 h 2981325"/>
              <a:gd name="connsiteX8" fmla="*/ 1390650 w 2978787"/>
              <a:gd name="connsiteY8" fmla="*/ 352425 h 2981325"/>
              <a:gd name="connsiteX9" fmla="*/ 1781175 w 2978787"/>
              <a:gd name="connsiteY9" fmla="*/ 295275 h 2981325"/>
              <a:gd name="connsiteX10" fmla="*/ 2076450 w 2978787"/>
              <a:gd name="connsiteY10" fmla="*/ 266700 h 2981325"/>
              <a:gd name="connsiteX11" fmla="*/ 2381250 w 2978787"/>
              <a:gd name="connsiteY11" fmla="*/ 266700 h 2981325"/>
              <a:gd name="connsiteX12" fmla="*/ 2609850 w 2978787"/>
              <a:gd name="connsiteY12" fmla="*/ 257175 h 2981325"/>
              <a:gd name="connsiteX13" fmla="*/ 2838450 w 2978787"/>
              <a:gd name="connsiteY13" fmla="*/ 257175 h 2981325"/>
              <a:gd name="connsiteX14" fmla="*/ 2971800 w 2978787"/>
              <a:gd name="connsiteY14" fmla="*/ 257175 h 2981325"/>
              <a:gd name="connsiteX15" fmla="*/ 2952750 w 2978787"/>
              <a:gd name="connsiteY15" fmla="*/ 0 h 2981325"/>
              <a:gd name="connsiteX0" fmla="*/ 0 w 2984922"/>
              <a:gd name="connsiteY0" fmla="*/ 2981325 h 2981325"/>
              <a:gd name="connsiteX1" fmla="*/ 133350 w 2984922"/>
              <a:gd name="connsiteY1" fmla="*/ 1485900 h 2981325"/>
              <a:gd name="connsiteX2" fmla="*/ 266700 w 2984922"/>
              <a:gd name="connsiteY2" fmla="*/ 923925 h 2981325"/>
              <a:gd name="connsiteX3" fmla="*/ 381000 w 2984922"/>
              <a:gd name="connsiteY3" fmla="*/ 771525 h 2981325"/>
              <a:gd name="connsiteX4" fmla="*/ 504825 w 2984922"/>
              <a:gd name="connsiteY4" fmla="*/ 647700 h 2981325"/>
              <a:gd name="connsiteX5" fmla="*/ 685800 w 2984922"/>
              <a:gd name="connsiteY5" fmla="*/ 542925 h 2981325"/>
              <a:gd name="connsiteX6" fmla="*/ 876300 w 2984922"/>
              <a:gd name="connsiteY6" fmla="*/ 466725 h 2981325"/>
              <a:gd name="connsiteX7" fmla="*/ 1123950 w 2984922"/>
              <a:gd name="connsiteY7" fmla="*/ 419100 h 2981325"/>
              <a:gd name="connsiteX8" fmla="*/ 1390650 w 2984922"/>
              <a:gd name="connsiteY8" fmla="*/ 352425 h 2981325"/>
              <a:gd name="connsiteX9" fmla="*/ 1781175 w 2984922"/>
              <a:gd name="connsiteY9" fmla="*/ 295275 h 2981325"/>
              <a:gd name="connsiteX10" fmla="*/ 2076450 w 2984922"/>
              <a:gd name="connsiteY10" fmla="*/ 266700 h 2981325"/>
              <a:gd name="connsiteX11" fmla="*/ 2381250 w 2984922"/>
              <a:gd name="connsiteY11" fmla="*/ 266700 h 2981325"/>
              <a:gd name="connsiteX12" fmla="*/ 2609850 w 2984922"/>
              <a:gd name="connsiteY12" fmla="*/ 257175 h 2981325"/>
              <a:gd name="connsiteX13" fmla="*/ 2838450 w 2984922"/>
              <a:gd name="connsiteY13" fmla="*/ 257175 h 2981325"/>
              <a:gd name="connsiteX14" fmla="*/ 2971800 w 2984922"/>
              <a:gd name="connsiteY14" fmla="*/ 257175 h 2981325"/>
              <a:gd name="connsiteX15" fmla="*/ 2981325 w 2984922"/>
              <a:gd name="connsiteY15" fmla="*/ 0 h 2981325"/>
              <a:gd name="connsiteX0" fmla="*/ 0 w 2990850"/>
              <a:gd name="connsiteY0" fmla="*/ 3006909 h 3006909"/>
              <a:gd name="connsiteX1" fmla="*/ 133350 w 2990850"/>
              <a:gd name="connsiteY1" fmla="*/ 1511484 h 3006909"/>
              <a:gd name="connsiteX2" fmla="*/ 266700 w 2990850"/>
              <a:gd name="connsiteY2" fmla="*/ 949509 h 3006909"/>
              <a:gd name="connsiteX3" fmla="*/ 381000 w 2990850"/>
              <a:gd name="connsiteY3" fmla="*/ 797109 h 3006909"/>
              <a:gd name="connsiteX4" fmla="*/ 504825 w 2990850"/>
              <a:gd name="connsiteY4" fmla="*/ 673284 h 3006909"/>
              <a:gd name="connsiteX5" fmla="*/ 685800 w 2990850"/>
              <a:gd name="connsiteY5" fmla="*/ 568509 h 3006909"/>
              <a:gd name="connsiteX6" fmla="*/ 876300 w 2990850"/>
              <a:gd name="connsiteY6" fmla="*/ 492309 h 3006909"/>
              <a:gd name="connsiteX7" fmla="*/ 1123950 w 2990850"/>
              <a:gd name="connsiteY7" fmla="*/ 444684 h 3006909"/>
              <a:gd name="connsiteX8" fmla="*/ 1390650 w 2990850"/>
              <a:gd name="connsiteY8" fmla="*/ 378009 h 3006909"/>
              <a:gd name="connsiteX9" fmla="*/ 1781175 w 2990850"/>
              <a:gd name="connsiteY9" fmla="*/ 320859 h 3006909"/>
              <a:gd name="connsiteX10" fmla="*/ 2076450 w 2990850"/>
              <a:gd name="connsiteY10" fmla="*/ 292284 h 3006909"/>
              <a:gd name="connsiteX11" fmla="*/ 2381250 w 2990850"/>
              <a:gd name="connsiteY11" fmla="*/ 292284 h 3006909"/>
              <a:gd name="connsiteX12" fmla="*/ 2609850 w 2990850"/>
              <a:gd name="connsiteY12" fmla="*/ 282759 h 3006909"/>
              <a:gd name="connsiteX13" fmla="*/ 2838450 w 2990850"/>
              <a:gd name="connsiteY13" fmla="*/ 282759 h 3006909"/>
              <a:gd name="connsiteX14" fmla="*/ 2971800 w 2990850"/>
              <a:gd name="connsiteY14" fmla="*/ 282759 h 3006909"/>
              <a:gd name="connsiteX15" fmla="*/ 2981325 w 2990850"/>
              <a:gd name="connsiteY15" fmla="*/ 25584 h 3006909"/>
              <a:gd name="connsiteX16" fmla="*/ 2990850 w 2990850"/>
              <a:gd name="connsiteY16" fmla="*/ 6535 h 3006909"/>
              <a:gd name="connsiteX0" fmla="*/ 0 w 2984922"/>
              <a:gd name="connsiteY0" fmla="*/ 2995836 h 2995836"/>
              <a:gd name="connsiteX1" fmla="*/ 133350 w 2984922"/>
              <a:gd name="connsiteY1" fmla="*/ 1500411 h 2995836"/>
              <a:gd name="connsiteX2" fmla="*/ 266700 w 2984922"/>
              <a:gd name="connsiteY2" fmla="*/ 938436 h 2995836"/>
              <a:gd name="connsiteX3" fmla="*/ 381000 w 2984922"/>
              <a:gd name="connsiteY3" fmla="*/ 786036 h 2995836"/>
              <a:gd name="connsiteX4" fmla="*/ 504825 w 2984922"/>
              <a:gd name="connsiteY4" fmla="*/ 662211 h 2995836"/>
              <a:gd name="connsiteX5" fmla="*/ 685800 w 2984922"/>
              <a:gd name="connsiteY5" fmla="*/ 557436 h 2995836"/>
              <a:gd name="connsiteX6" fmla="*/ 876300 w 2984922"/>
              <a:gd name="connsiteY6" fmla="*/ 481236 h 2995836"/>
              <a:gd name="connsiteX7" fmla="*/ 1123950 w 2984922"/>
              <a:gd name="connsiteY7" fmla="*/ 433611 h 2995836"/>
              <a:gd name="connsiteX8" fmla="*/ 1390650 w 2984922"/>
              <a:gd name="connsiteY8" fmla="*/ 366936 h 2995836"/>
              <a:gd name="connsiteX9" fmla="*/ 1781175 w 2984922"/>
              <a:gd name="connsiteY9" fmla="*/ 309786 h 2995836"/>
              <a:gd name="connsiteX10" fmla="*/ 2076450 w 2984922"/>
              <a:gd name="connsiteY10" fmla="*/ 281211 h 2995836"/>
              <a:gd name="connsiteX11" fmla="*/ 2381250 w 2984922"/>
              <a:gd name="connsiteY11" fmla="*/ 281211 h 2995836"/>
              <a:gd name="connsiteX12" fmla="*/ 2609850 w 2984922"/>
              <a:gd name="connsiteY12" fmla="*/ 271686 h 2995836"/>
              <a:gd name="connsiteX13" fmla="*/ 2838450 w 2984922"/>
              <a:gd name="connsiteY13" fmla="*/ 271686 h 2995836"/>
              <a:gd name="connsiteX14" fmla="*/ 2971800 w 2984922"/>
              <a:gd name="connsiteY14" fmla="*/ 271686 h 2995836"/>
              <a:gd name="connsiteX15" fmla="*/ 2981325 w 2984922"/>
              <a:gd name="connsiteY15" fmla="*/ 14511 h 2995836"/>
              <a:gd name="connsiteX16" fmla="*/ 1685925 w 2984922"/>
              <a:gd name="connsiteY16" fmla="*/ 43087 h 2995836"/>
              <a:gd name="connsiteX0" fmla="*/ 0 w 2984922"/>
              <a:gd name="connsiteY0" fmla="*/ 2997212 h 2997212"/>
              <a:gd name="connsiteX1" fmla="*/ 133350 w 2984922"/>
              <a:gd name="connsiteY1" fmla="*/ 1501787 h 2997212"/>
              <a:gd name="connsiteX2" fmla="*/ 266700 w 2984922"/>
              <a:gd name="connsiteY2" fmla="*/ 939812 h 2997212"/>
              <a:gd name="connsiteX3" fmla="*/ 381000 w 2984922"/>
              <a:gd name="connsiteY3" fmla="*/ 787412 h 2997212"/>
              <a:gd name="connsiteX4" fmla="*/ 504825 w 2984922"/>
              <a:gd name="connsiteY4" fmla="*/ 663587 h 2997212"/>
              <a:gd name="connsiteX5" fmla="*/ 685800 w 2984922"/>
              <a:gd name="connsiteY5" fmla="*/ 558812 h 2997212"/>
              <a:gd name="connsiteX6" fmla="*/ 876300 w 2984922"/>
              <a:gd name="connsiteY6" fmla="*/ 482612 h 2997212"/>
              <a:gd name="connsiteX7" fmla="*/ 1123950 w 2984922"/>
              <a:gd name="connsiteY7" fmla="*/ 434987 h 2997212"/>
              <a:gd name="connsiteX8" fmla="*/ 1390650 w 2984922"/>
              <a:gd name="connsiteY8" fmla="*/ 368312 h 2997212"/>
              <a:gd name="connsiteX9" fmla="*/ 1781175 w 2984922"/>
              <a:gd name="connsiteY9" fmla="*/ 311162 h 2997212"/>
              <a:gd name="connsiteX10" fmla="*/ 2076450 w 2984922"/>
              <a:gd name="connsiteY10" fmla="*/ 282587 h 2997212"/>
              <a:gd name="connsiteX11" fmla="*/ 2381250 w 2984922"/>
              <a:gd name="connsiteY11" fmla="*/ 282587 h 2997212"/>
              <a:gd name="connsiteX12" fmla="*/ 2609850 w 2984922"/>
              <a:gd name="connsiteY12" fmla="*/ 273062 h 2997212"/>
              <a:gd name="connsiteX13" fmla="*/ 2838450 w 2984922"/>
              <a:gd name="connsiteY13" fmla="*/ 273062 h 2997212"/>
              <a:gd name="connsiteX14" fmla="*/ 2971800 w 2984922"/>
              <a:gd name="connsiteY14" fmla="*/ 273062 h 2997212"/>
              <a:gd name="connsiteX15" fmla="*/ 2981325 w 2984922"/>
              <a:gd name="connsiteY15" fmla="*/ 15887 h 2997212"/>
              <a:gd name="connsiteX16" fmla="*/ 9525 w 2984922"/>
              <a:gd name="connsiteY16" fmla="*/ 34938 h 2997212"/>
              <a:gd name="connsiteX0" fmla="*/ 0 w 2984922"/>
              <a:gd name="connsiteY0" fmla="*/ 2997212 h 2997212"/>
              <a:gd name="connsiteX1" fmla="*/ 133350 w 2984922"/>
              <a:gd name="connsiteY1" fmla="*/ 1501787 h 2997212"/>
              <a:gd name="connsiteX2" fmla="*/ 266700 w 2984922"/>
              <a:gd name="connsiteY2" fmla="*/ 939812 h 2997212"/>
              <a:gd name="connsiteX3" fmla="*/ 381000 w 2984922"/>
              <a:gd name="connsiteY3" fmla="*/ 787412 h 2997212"/>
              <a:gd name="connsiteX4" fmla="*/ 504825 w 2984922"/>
              <a:gd name="connsiteY4" fmla="*/ 663587 h 2997212"/>
              <a:gd name="connsiteX5" fmla="*/ 685800 w 2984922"/>
              <a:gd name="connsiteY5" fmla="*/ 558812 h 2997212"/>
              <a:gd name="connsiteX6" fmla="*/ 876300 w 2984922"/>
              <a:gd name="connsiteY6" fmla="*/ 482612 h 2997212"/>
              <a:gd name="connsiteX7" fmla="*/ 1123950 w 2984922"/>
              <a:gd name="connsiteY7" fmla="*/ 434987 h 2997212"/>
              <a:gd name="connsiteX8" fmla="*/ 1390650 w 2984922"/>
              <a:gd name="connsiteY8" fmla="*/ 368312 h 2997212"/>
              <a:gd name="connsiteX9" fmla="*/ 1781175 w 2984922"/>
              <a:gd name="connsiteY9" fmla="*/ 311162 h 2997212"/>
              <a:gd name="connsiteX10" fmla="*/ 2076450 w 2984922"/>
              <a:gd name="connsiteY10" fmla="*/ 282587 h 2997212"/>
              <a:gd name="connsiteX11" fmla="*/ 2381250 w 2984922"/>
              <a:gd name="connsiteY11" fmla="*/ 282587 h 2997212"/>
              <a:gd name="connsiteX12" fmla="*/ 2609850 w 2984922"/>
              <a:gd name="connsiteY12" fmla="*/ 273062 h 2997212"/>
              <a:gd name="connsiteX13" fmla="*/ 2838450 w 2984922"/>
              <a:gd name="connsiteY13" fmla="*/ 273062 h 2997212"/>
              <a:gd name="connsiteX14" fmla="*/ 2971800 w 2984922"/>
              <a:gd name="connsiteY14" fmla="*/ 273062 h 2997212"/>
              <a:gd name="connsiteX15" fmla="*/ 2981325 w 2984922"/>
              <a:gd name="connsiteY15" fmla="*/ 15887 h 2997212"/>
              <a:gd name="connsiteX16" fmla="*/ 9525 w 2984922"/>
              <a:gd name="connsiteY16" fmla="*/ 34938 h 2997212"/>
              <a:gd name="connsiteX17" fmla="*/ 0 w 2984922"/>
              <a:gd name="connsiteY17" fmla="*/ 2997212 h 299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84922" h="2997212">
                <a:moveTo>
                  <a:pt x="0" y="2997212"/>
                </a:moveTo>
                <a:lnTo>
                  <a:pt x="133350" y="1501787"/>
                </a:lnTo>
                <a:lnTo>
                  <a:pt x="266700" y="939812"/>
                </a:lnTo>
                <a:lnTo>
                  <a:pt x="381000" y="787412"/>
                </a:lnTo>
                <a:lnTo>
                  <a:pt x="504825" y="663587"/>
                </a:lnTo>
                <a:lnTo>
                  <a:pt x="685800" y="558812"/>
                </a:lnTo>
                <a:lnTo>
                  <a:pt x="876300" y="482612"/>
                </a:lnTo>
                <a:lnTo>
                  <a:pt x="1123950" y="434987"/>
                </a:lnTo>
                <a:lnTo>
                  <a:pt x="1390650" y="368312"/>
                </a:lnTo>
                <a:lnTo>
                  <a:pt x="1781175" y="311162"/>
                </a:lnTo>
                <a:lnTo>
                  <a:pt x="2076450" y="282587"/>
                </a:lnTo>
                <a:lnTo>
                  <a:pt x="2381250" y="282587"/>
                </a:lnTo>
                <a:lnTo>
                  <a:pt x="2609850" y="273062"/>
                </a:lnTo>
                <a:lnTo>
                  <a:pt x="2838450" y="273062"/>
                </a:lnTo>
                <a:lnTo>
                  <a:pt x="2971800" y="273062"/>
                </a:lnTo>
                <a:cubicBezTo>
                  <a:pt x="2995612" y="266712"/>
                  <a:pt x="2979341" y="23824"/>
                  <a:pt x="2981325" y="15887"/>
                </a:cubicBezTo>
                <a:cubicBezTo>
                  <a:pt x="2984500" y="-30150"/>
                  <a:pt x="7541" y="38907"/>
                  <a:pt x="9525" y="34938"/>
                </a:cubicBezTo>
                <a:lnTo>
                  <a:pt x="0" y="2997212"/>
                </a:lnTo>
                <a:close/>
              </a:path>
            </a:pathLst>
          </a:custGeom>
          <a:solidFill>
            <a:schemeClr val="bg2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34"/>
          <p:cNvSpPr/>
          <p:nvPr/>
        </p:nvSpPr>
        <p:spPr>
          <a:xfrm>
            <a:off x="6315075" y="3238500"/>
            <a:ext cx="190500" cy="180975"/>
          </a:xfrm>
          <a:prstGeom prst="rect">
            <a:avLst/>
          </a:prstGeom>
          <a:solidFill>
            <a:srgbClr val="BCECF4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ttangolo 36"/>
          <p:cNvSpPr/>
          <p:nvPr/>
        </p:nvSpPr>
        <p:spPr>
          <a:xfrm>
            <a:off x="6477000" y="3157507"/>
            <a:ext cx="15398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publication zone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3869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584431" cy="4448468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base coefficient of difficulty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yes, this is a difficult project!</a:t>
                </a:r>
              </a:p>
              <a:p>
                <a:pPr lvl="2"/>
                <a:r>
                  <a:rPr lang="en-US" dirty="0" smtClean="0"/>
                  <a:t>e.g. see the mass on the right</a:t>
                </a:r>
              </a:p>
              <a:p>
                <a:r>
                  <a:rPr lang="en-US" dirty="0" smtClean="0"/>
                  <a:t>no bonuses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584431" cy="4448468"/>
              </a:xfrm>
              <a:blipFill rotWithShape="0">
                <a:blip r:embed="rId2"/>
                <a:stretch>
                  <a:fillRect l="-2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Coefficient of difficulty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3" b="12150"/>
          <a:stretch/>
        </p:blipFill>
        <p:spPr>
          <a:xfrm>
            <a:off x="5886450" y="859201"/>
            <a:ext cx="2838450" cy="42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6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implementation in </a:t>
            </a:r>
            <a:r>
              <a:rPr lang="en-US" b="1" dirty="0" smtClean="0"/>
              <a:t>any language</a:t>
            </a:r>
            <a:r>
              <a:rPr lang="en-US" dirty="0" smtClean="0"/>
              <a:t>/framework</a:t>
            </a:r>
          </a:p>
          <a:p>
            <a:pPr lvl="1"/>
            <a:r>
              <a:rPr lang="en-US" dirty="0" smtClean="0"/>
              <a:t>C++/</a:t>
            </a:r>
            <a:r>
              <a:rPr lang="en-US" dirty="0" err="1" smtClean="0"/>
              <a:t>OpenCV</a:t>
            </a:r>
            <a:r>
              <a:rPr lang="en-US" dirty="0" smtClean="0"/>
              <a:t> suggested for extracting the mass candidates / features (but not mandatory)</a:t>
            </a:r>
          </a:p>
          <a:p>
            <a:pPr>
              <a:spcBef>
                <a:spcPts val="1200"/>
              </a:spcBef>
            </a:pPr>
            <a:r>
              <a:rPr lang="en-US" b="1" dirty="0" smtClean="0"/>
              <a:t>reusable</a:t>
            </a:r>
            <a:r>
              <a:rPr lang="en-US" dirty="0" smtClean="0"/>
              <a:t> module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code </a:t>
            </a:r>
            <a:r>
              <a:rPr lang="en-US" i="1" dirty="0" smtClean="0"/>
              <a:t>must be </a:t>
            </a:r>
            <a:r>
              <a:rPr lang="en-US" dirty="0" smtClean="0"/>
              <a:t>commented</a:t>
            </a:r>
          </a:p>
          <a:p>
            <a:pPr>
              <a:spcBef>
                <a:spcPts val="1200"/>
              </a:spcBef>
            </a:pPr>
            <a:r>
              <a:rPr lang="en-US" b="1" spc="-20" dirty="0" smtClean="0"/>
              <a:t>same parameters </a:t>
            </a:r>
            <a:r>
              <a:rPr lang="en-US" spc="-20" dirty="0" smtClean="0"/>
              <a:t>for all the images</a:t>
            </a:r>
          </a:p>
          <a:p>
            <a:pPr lvl="1">
              <a:spcBef>
                <a:spcPts val="0"/>
              </a:spcBef>
            </a:pPr>
            <a:r>
              <a:rPr lang="en-US" spc="-20" dirty="0" smtClean="0"/>
              <a:t>unless parameters are automatically-adjusted on each image</a:t>
            </a:r>
          </a:p>
          <a:p>
            <a:pPr>
              <a:spcBef>
                <a:spcPts val="1200"/>
              </a:spcBef>
            </a:pPr>
            <a:r>
              <a:rPr lang="en-US" b="1" dirty="0" smtClean="0"/>
              <a:t>machine learning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i="1" dirty="0" smtClean="0"/>
              <a:t>highly recommended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use the </a:t>
            </a:r>
            <a:r>
              <a:rPr lang="en-US" i="1" dirty="0" smtClean="0"/>
              <a:t>first half </a:t>
            </a:r>
            <a:r>
              <a:rPr lang="en-US" dirty="0" smtClean="0"/>
              <a:t>of the dataset for </a:t>
            </a:r>
            <a:r>
              <a:rPr lang="en-US" b="1" dirty="0" smtClean="0"/>
              <a:t>testing</a:t>
            </a:r>
            <a:r>
              <a:rPr lang="en-US" dirty="0" smtClean="0"/>
              <a:t>, and the </a:t>
            </a:r>
            <a:r>
              <a:rPr lang="en-US" i="1" dirty="0" smtClean="0"/>
              <a:t>second half </a:t>
            </a:r>
            <a:r>
              <a:rPr lang="en-US" dirty="0" smtClean="0"/>
              <a:t>for </a:t>
            </a:r>
            <a:r>
              <a:rPr lang="en-US" b="1" dirty="0" smtClean="0"/>
              <a:t>training</a:t>
            </a:r>
          </a:p>
          <a:p>
            <a:pPr lvl="2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then switch testing with training, and merge the results (2-fold cross-validation)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Constraints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0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to calculate the </a:t>
            </a:r>
            <a:r>
              <a:rPr lang="en-US" b="1" dirty="0" smtClean="0"/>
              <a:t>Dice Similarity Index</a:t>
            </a:r>
            <a:r>
              <a:rPr lang="en-US" dirty="0" smtClean="0"/>
              <a:t>? </a:t>
            </a:r>
            <a:endParaRPr lang="en-US" dirty="0" smtClean="0"/>
          </a:p>
          <a:p>
            <a:pPr lvl="1"/>
            <a:r>
              <a:rPr lang="en-US" dirty="0" smtClean="0"/>
              <a:t>adapt and modify 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code-snippets/compute-segmentation-accuracy.cpp</a:t>
            </a:r>
            <a:endParaRPr lang="en-US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how </a:t>
            </a:r>
            <a:r>
              <a:rPr lang="en-US" dirty="0" smtClean="0"/>
              <a:t>to </a:t>
            </a:r>
            <a:r>
              <a:rPr lang="en-US" b="1" dirty="0" smtClean="0"/>
              <a:t>load</a:t>
            </a:r>
            <a:r>
              <a:rPr lang="en-US" dirty="0" smtClean="0"/>
              <a:t> all images within a </a:t>
            </a:r>
            <a:r>
              <a:rPr lang="en-US" b="1" dirty="0" smtClean="0"/>
              <a:t>folder</a:t>
            </a:r>
            <a:r>
              <a:rPr lang="en-US" dirty="0" smtClean="0"/>
              <a:t> w/o knowing their file names?</a:t>
            </a:r>
          </a:p>
          <a:p>
            <a:pPr lvl="1"/>
            <a:r>
              <a:rPr lang="en-US" dirty="0"/>
              <a:t>see 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code-snippets/load-all-images-within-folder.cpp</a:t>
            </a:r>
            <a:endParaRPr lang="en-US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prstClr val="black"/>
              </a:solidFill>
              <a:cs typeface="Courier New" panose="02070309020205020404" pitchFamily="49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Code snippets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">
  <a:themeElements>
    <a:clrScheme name="Personalizzato 2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70C0"/>
      </a:hlink>
      <a:folHlink>
        <a:srgbClr val="85DFD0"/>
      </a:folHlink>
    </a:clrScheme>
    <a:fontScheme name="Equinozi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26105</TotalTime>
  <Words>477</Words>
  <Application>Microsoft Office PowerPoint</Application>
  <PresentationFormat>Presentazione su schermo (16:10)</PresentationFormat>
  <Paragraphs>83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Constantia</vt:lpstr>
      <vt:lpstr>Courier New</vt:lpstr>
      <vt:lpstr>Symbol</vt:lpstr>
      <vt:lpstr>Times New Roman</vt:lpstr>
      <vt:lpstr>Trebuchet MS</vt:lpstr>
      <vt:lpstr>Wingdings</vt:lpstr>
      <vt:lpstr>Wingdings 2</vt:lpstr>
      <vt:lpstr>Master</vt:lpstr>
      <vt:lpstr>Presentazione standard di PowerPoint</vt:lpstr>
      <vt:lpstr>Motivations</vt:lpstr>
      <vt:lpstr>Goal</vt:lpstr>
      <vt:lpstr>Materials</vt:lpstr>
      <vt:lpstr>Materials</vt:lpstr>
      <vt:lpstr>Performance evaluation</vt:lpstr>
      <vt:lpstr>Coefficient of difficulty</vt:lpstr>
      <vt:lpstr>Constraints</vt:lpstr>
      <vt:lpstr>Code snippets</vt:lpstr>
      <vt:lpstr>Hints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Alessandro</dc:creator>
  <cp:lastModifiedBy>Alessandro Bria</cp:lastModifiedBy>
  <cp:revision>2277</cp:revision>
  <cp:lastPrinted>2016-02-02T08:24:15Z</cp:lastPrinted>
  <dcterms:created xsi:type="dcterms:W3CDTF">2009-07-02T08:29:41Z</dcterms:created>
  <dcterms:modified xsi:type="dcterms:W3CDTF">2018-04-05T07:31:22Z</dcterms:modified>
</cp:coreProperties>
</file>